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letter"/>
  <p:notesSz cx="9388475" cy="7102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30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1985962"/>
            <a:ext cx="3571875" cy="3157538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248" y="162450"/>
            <a:ext cx="420750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6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379" y="0"/>
            <a:ext cx="9146540" cy="685800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9651" y="381003"/>
            <a:ext cx="582676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4400" b="0" spc="-55" dirty="0">
                <a:latin typeface="Franklin Gothic Medium"/>
                <a:cs typeface="Franklin Gothic Medium"/>
              </a:rPr>
              <a:t>RUTAS </a:t>
            </a:r>
            <a:r>
              <a:rPr sz="4400" b="0" dirty="0">
                <a:latin typeface="Franklin Gothic Medium"/>
                <a:cs typeface="Franklin Gothic Medium"/>
              </a:rPr>
              <a:t>DE </a:t>
            </a:r>
            <a:r>
              <a:rPr sz="4400" b="0" spc="-5" dirty="0">
                <a:latin typeface="Franklin Gothic Medium"/>
                <a:cs typeface="Franklin Gothic Medium"/>
              </a:rPr>
              <a:t>TRANSPORTE  </a:t>
            </a:r>
            <a:r>
              <a:rPr sz="4400" b="0" dirty="0" smtClean="0">
                <a:latin typeface="Franklin Gothic Medium"/>
                <a:cs typeface="Franklin Gothic Medium"/>
              </a:rPr>
              <a:t>URBANO</a:t>
            </a:r>
            <a:r>
              <a:rPr lang="es-MX" sz="4400" b="0" dirty="0" smtClean="0">
                <a:latin typeface="Franklin Gothic Medium"/>
                <a:cs typeface="Franklin Gothic Medium"/>
              </a:rPr>
              <a:t/>
            </a:r>
            <a:br>
              <a:rPr lang="es-MX" sz="4400" b="0" dirty="0" smtClean="0">
                <a:latin typeface="Franklin Gothic Medium"/>
                <a:cs typeface="Franklin Gothic Medium"/>
              </a:rPr>
            </a:br>
            <a:r>
              <a:rPr lang="es-MX" sz="4400" b="0" dirty="0" smtClean="0">
                <a:latin typeface="Franklin Gothic Medium"/>
                <a:cs typeface="Franklin Gothic Medium"/>
              </a:rPr>
              <a:t/>
            </a:r>
            <a:br>
              <a:rPr lang="es-MX" sz="4400" b="0" dirty="0" smtClean="0">
                <a:latin typeface="Franklin Gothic Medium"/>
                <a:cs typeface="Franklin Gothic Medium"/>
              </a:rPr>
            </a:br>
            <a:r>
              <a:rPr lang="es-MX" sz="4400" b="0" spc="-5" dirty="0">
                <a:latin typeface="Franklin Gothic Medium"/>
                <a:cs typeface="Franklin Gothic Medium"/>
              </a:rPr>
              <a:t/>
            </a:r>
            <a:br>
              <a:rPr lang="es-MX" sz="4400" b="0" spc="-5" dirty="0">
                <a:latin typeface="Franklin Gothic Medium"/>
                <a:cs typeface="Franklin Gothic Medium"/>
              </a:rPr>
            </a:br>
            <a:r>
              <a:rPr lang="es-MX" sz="3200" b="0" spc="-5" dirty="0">
                <a:latin typeface="Franklin Gothic Medium"/>
                <a:cs typeface="Franklin Gothic Medium"/>
              </a:rPr>
              <a:t>Enero </a:t>
            </a:r>
            <a:r>
              <a:rPr lang="es-MX" sz="3200" b="0" spc="-5" dirty="0" smtClean="0">
                <a:latin typeface="Franklin Gothic Medium"/>
                <a:cs typeface="Franklin Gothic Medium"/>
              </a:rPr>
              <a:t>a Marzo 2024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1800" y="5334000"/>
            <a:ext cx="5934710" cy="81560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spcBef>
                <a:spcPts val="1000"/>
              </a:spcBef>
            </a:pPr>
            <a:r>
              <a:rPr lang="es-MX" sz="2000" dirty="0">
                <a:latin typeface="Arial"/>
                <a:cs typeface="Arial"/>
              </a:rPr>
              <a:t>LIC. EVERARDO RODRIGUEZ BALLESTEROS</a:t>
            </a:r>
            <a:endParaRPr sz="2000" dirty="0">
              <a:latin typeface="Arial"/>
              <a:cs typeface="Arial"/>
            </a:endParaRPr>
          </a:p>
          <a:p>
            <a:pPr marL="12700">
              <a:spcBef>
                <a:spcPts val="805"/>
              </a:spcBef>
            </a:pPr>
            <a:r>
              <a:rPr lang="es-MX" b="1" spc="-10" dirty="0">
                <a:latin typeface="Arial"/>
                <a:cs typeface="Arial"/>
              </a:rPr>
              <a:t>Director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Transporte </a:t>
            </a:r>
            <a:r>
              <a:rPr b="1" dirty="0">
                <a:latin typeface="Arial"/>
                <a:cs typeface="Arial"/>
              </a:rPr>
              <a:t>y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Vialidad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1145685" y="-1335215"/>
            <a:ext cx="6937626" cy="9144002"/>
          </a:xfrm>
          <a:custGeom>
            <a:avLst/>
            <a:gdLst/>
            <a:ahLst/>
            <a:cxnLst/>
            <a:rect l="l" t="t" r="r" b="b"/>
            <a:pathLst>
              <a:path w="6859270" h="9146540">
                <a:moveTo>
                  <a:pt x="0" y="1408176"/>
                </a:moveTo>
                <a:lnTo>
                  <a:pt x="6858888" y="9146379"/>
                </a:lnTo>
                <a:lnTo>
                  <a:pt x="6858888" y="0"/>
                </a:lnTo>
                <a:lnTo>
                  <a:pt x="889" y="0"/>
                </a:lnTo>
                <a:lnTo>
                  <a:pt x="0" y="1408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62800" y="1368175"/>
            <a:ext cx="153888" cy="20440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spcBef>
                <a:spcPts val="1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 rot="5400000">
            <a:off x="6582041" y="3011413"/>
            <a:ext cx="3231654" cy="13366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610870">
              <a:spcBef>
                <a:spcPts val="1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 dirty="0">
              <a:latin typeface="Franklin Gothic Book"/>
              <a:cs typeface="Franklin Gothic Book"/>
            </a:endParaRPr>
          </a:p>
          <a:p>
            <a:pPr marL="127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ROGELIO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MONTEMAYOR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6228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EVA SAMANO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CONTINENTAL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 rot="5400000">
            <a:off x="1156795" y="1829"/>
            <a:ext cx="5127244" cy="735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39471" y="2511175"/>
            <a:ext cx="169609" cy="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5400000">
            <a:off x="4058722" y="-3998263"/>
            <a:ext cx="763029" cy="87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97086" y="-79113"/>
            <a:ext cx="4686299" cy="76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RUTA ASTURIAS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246" y="-386953"/>
            <a:ext cx="4207509" cy="6155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MX" sz="4000" dirty="0"/>
              <a:t>TARIFAS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382015"/>
            <a:ext cx="8229600" cy="7571303"/>
          </a:xfrm>
        </p:spPr>
        <p:txBody>
          <a:bodyPr/>
          <a:lstStyle/>
          <a:p>
            <a:pPr algn="l"/>
            <a:r>
              <a:rPr lang="es-MX" sz="2000" b="1" dirty="0"/>
              <a:t>MONCLOVA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$13.00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</a:t>
            </a:r>
            <a:r>
              <a:rPr lang="es-MX" sz="2000" dirty="0">
                <a:latin typeface="Calibri" panose="020F0502020204030204" pitchFamily="34" charset="0"/>
              </a:rPr>
              <a:t>  $17.00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 8 DE ENERO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</a:endParaRPr>
          </a:p>
          <a:p>
            <a:pPr algn="ctr"/>
            <a:endParaRPr lang="es-MX" sz="2000" dirty="0">
              <a:latin typeface="Calibri" panose="020F0502020204030204" pitchFamily="34" charset="0"/>
            </a:endParaRPr>
          </a:p>
          <a:p>
            <a:endParaRPr lang="es-MX" b="1" dirty="0">
              <a:latin typeface="Calibri" panose="020F0502020204030204" pitchFamily="34" charset="0"/>
            </a:endParaRPr>
          </a:p>
          <a:p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1967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-1536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26" y="659379"/>
            <a:ext cx="7417434" cy="529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118" y="1520570"/>
            <a:ext cx="12573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CURVA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1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JUAN</a:t>
            </a:r>
            <a:endParaRPr sz="1000">
              <a:latin typeface="Franklin Gothic Book"/>
              <a:cs typeface="Franklin Gothic Book"/>
            </a:endParaRPr>
          </a:p>
          <a:p>
            <a:pPr marL="14604"/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SANCHEZ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4604"/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4604" marR="5080" indent="-2540"/>
            <a:r>
              <a:rPr sz="1000" u="sng" spc="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ARIZPE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FIERRO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CALDERON</a:t>
            </a:r>
            <a:endParaRPr sz="1000">
              <a:latin typeface="Franklin Gothic Book"/>
              <a:cs typeface="Franklin Gothic Book"/>
            </a:endParaRPr>
          </a:p>
          <a:p>
            <a:pPr marL="14604" marR="1905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MEZQUITAL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MONCLOVA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965" y="4486783"/>
            <a:ext cx="13928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920" y="1331090"/>
            <a:ext cx="375920" cy="144145"/>
          </a:xfrm>
          <a:custGeom>
            <a:avLst/>
            <a:gdLst/>
            <a:ahLst/>
            <a:cxnLst/>
            <a:rect l="l" t="t" r="r" b="b"/>
            <a:pathLst>
              <a:path w="375920" h="144144">
                <a:moveTo>
                  <a:pt x="0" y="0"/>
                </a:moveTo>
                <a:lnTo>
                  <a:pt x="375411" y="14401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263" y="1337055"/>
            <a:ext cx="159385" cy="138430"/>
          </a:xfrm>
          <a:custGeom>
            <a:avLst/>
            <a:gdLst/>
            <a:ahLst/>
            <a:cxnLst/>
            <a:rect l="l" t="t" r="r" b="b"/>
            <a:pathLst>
              <a:path w="159384" h="138430">
                <a:moveTo>
                  <a:pt x="159258" y="0"/>
                </a:moveTo>
                <a:lnTo>
                  <a:pt x="0" y="138049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1475108"/>
            <a:ext cx="72390" cy="216535"/>
          </a:xfrm>
          <a:custGeom>
            <a:avLst/>
            <a:gdLst/>
            <a:ahLst/>
            <a:cxnLst/>
            <a:rect l="l" t="t" r="r" b="b"/>
            <a:pathLst>
              <a:path w="72390" h="216535">
                <a:moveTo>
                  <a:pt x="0" y="216026"/>
                </a:moveTo>
                <a:lnTo>
                  <a:pt x="72009" y="0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9890" y="1475108"/>
            <a:ext cx="496570" cy="216535"/>
          </a:xfrm>
          <a:custGeom>
            <a:avLst/>
            <a:gdLst/>
            <a:ahLst/>
            <a:cxnLst/>
            <a:rect l="l" t="t" r="r" b="b"/>
            <a:pathLst>
              <a:path w="496570" h="216535">
                <a:moveTo>
                  <a:pt x="0" y="0"/>
                </a:moveTo>
                <a:lnTo>
                  <a:pt x="496442" y="216026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1043051"/>
            <a:ext cx="591820" cy="288290"/>
          </a:xfrm>
          <a:custGeom>
            <a:avLst/>
            <a:gdLst/>
            <a:ahLst/>
            <a:cxnLst/>
            <a:rect l="l" t="t" r="r" b="b"/>
            <a:pathLst>
              <a:path w="591820" h="288290">
                <a:moveTo>
                  <a:pt x="591312" y="288036"/>
                </a:moveTo>
                <a:lnTo>
                  <a:pt x="0" y="0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9890" y="1337055"/>
            <a:ext cx="80010" cy="138430"/>
          </a:xfrm>
          <a:custGeom>
            <a:avLst/>
            <a:gdLst/>
            <a:ahLst/>
            <a:cxnLst/>
            <a:rect l="l" t="t" r="r" b="b"/>
            <a:pathLst>
              <a:path w="80009" h="138430">
                <a:moveTo>
                  <a:pt x="79628" y="0"/>
                </a:moveTo>
                <a:lnTo>
                  <a:pt x="0" y="138049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4240" y="1691131"/>
            <a:ext cx="350520" cy="114300"/>
          </a:xfrm>
          <a:custGeom>
            <a:avLst/>
            <a:gdLst/>
            <a:ahLst/>
            <a:cxnLst/>
            <a:rect l="l" t="t" r="r" b="b"/>
            <a:pathLst>
              <a:path w="350520" h="114300">
                <a:moveTo>
                  <a:pt x="0" y="0"/>
                </a:moveTo>
                <a:lnTo>
                  <a:pt x="46612" y="32920"/>
                </a:lnTo>
                <a:lnTo>
                  <a:pt x="92868" y="63341"/>
                </a:lnTo>
                <a:lnTo>
                  <a:pt x="138410" y="88761"/>
                </a:lnTo>
                <a:lnTo>
                  <a:pt x="182879" y="106680"/>
                </a:lnTo>
                <a:lnTo>
                  <a:pt x="233719" y="114180"/>
                </a:lnTo>
                <a:lnTo>
                  <a:pt x="288607" y="113347"/>
                </a:lnTo>
                <a:lnTo>
                  <a:pt x="332541" y="109180"/>
                </a:lnTo>
                <a:lnTo>
                  <a:pt x="350519" y="10668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1" y="-31750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    DEPARTAMENTE DE TRANSPORTE  Y VIALIDAD</a:t>
            </a:r>
          </a:p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RUTA CALLE ONCE- LEANDRO VALLE CIRCUNVALACION  </a:t>
            </a:r>
          </a:p>
          <a:p>
            <a:pPr lvl="1" algn="ctr"/>
            <a:endParaRPr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25704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" y="25704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-774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2" y="759247"/>
            <a:ext cx="7488047" cy="523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5144" y="1219835"/>
            <a:ext cx="1419225" cy="371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endParaRPr sz="1050">
              <a:latin typeface="Franklin Gothic Book"/>
              <a:cs typeface="Franklin Gothic Book"/>
            </a:endParaRPr>
          </a:p>
          <a:p>
            <a:pPr marL="12700" marR="43815"/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Y</a:t>
            </a: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VIEJO</a:t>
            </a:r>
            <a:endParaRPr sz="1050">
              <a:latin typeface="Franklin Gothic Book"/>
              <a:cs typeface="Franklin Gothic Book"/>
            </a:endParaRPr>
          </a:p>
          <a:p>
            <a:pPr>
              <a:spcBef>
                <a:spcPts val="2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8015"/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VIEJO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 HIPODROMO</a:t>
            </a:r>
            <a:endParaRPr sz="1000">
              <a:latin typeface="Franklin Gothic Book"/>
              <a:cs typeface="Franklin Gothic Book"/>
            </a:endParaRPr>
          </a:p>
          <a:p>
            <a:pPr marL="12700" marR="51943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NOGALES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PINOS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CHAMIZAL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REGINA</a:t>
            </a:r>
            <a:endParaRPr sz="1000">
              <a:latin typeface="Franklin Gothic Book"/>
              <a:cs typeface="Franklin Gothic Book"/>
            </a:endParaRPr>
          </a:p>
          <a:p>
            <a:pPr marL="12700" marR="51435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SALLE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TECNOLOGICO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MAGISTERIO</a:t>
            </a:r>
            <a:endParaRPr sz="1000">
              <a:latin typeface="Franklin Gothic Book"/>
              <a:cs typeface="Franklin Gothic Book"/>
            </a:endParaRPr>
          </a:p>
          <a:p>
            <a:pPr marL="127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BOSQUES</a:t>
            </a:r>
            <a:r>
              <a:rPr sz="1000" u="sng" spc="2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LEANDRO</a:t>
            </a:r>
            <a:endParaRPr sz="1000">
              <a:latin typeface="Franklin Gothic Book"/>
              <a:cs typeface="Franklin Gothic Book"/>
            </a:endParaRPr>
          </a:p>
          <a:p>
            <a:pPr marL="127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</a:t>
            </a:r>
            <a:endParaRPr sz="1000">
              <a:latin typeface="Franklin Gothic Book"/>
              <a:cs typeface="Franklin Gothic Book"/>
            </a:endParaRPr>
          </a:p>
          <a:p>
            <a:pPr marL="12700" marR="411480"/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CEDROS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ELSA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HERNANDEZ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5645" y="4590417"/>
            <a:ext cx="228091" cy="14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3" y="292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sz="1600" b="1" dirty="0"/>
              <a:t>     DEPARTAMENTO DE TRANSPORTE Y VIALIDAD </a:t>
            </a:r>
          </a:p>
          <a:p>
            <a:pPr algn="ctr"/>
            <a:r>
              <a:rPr lang="es-MX" sz="1600" b="1" dirty="0"/>
              <a:t>        RUTA CALLE ONCE- LEANDRO VALLE CIRCUNVALACION 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26466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" y="26466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-12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379" y="-12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72" y="1174115"/>
            <a:ext cx="7629017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7150" y="1202692"/>
            <a:ext cx="1452880" cy="3541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spcBef>
                <a:spcPts val="110"/>
              </a:spcBef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COLONIA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INDEPENDENCIA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FRENTE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PANTEON</a:t>
            </a:r>
            <a:r>
              <a:rPr sz="1050" u="sng" spc="-5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GUADALUPE</a:t>
            </a:r>
            <a:endParaRPr sz="1050">
              <a:latin typeface="Franklin Gothic Book"/>
              <a:cs typeface="Franklin Gothic Book"/>
            </a:endParaRPr>
          </a:p>
          <a:p>
            <a:pPr>
              <a:spcBef>
                <a:spcPts val="1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554990"/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  <a:p>
            <a:pPr marL="12700" marR="613410"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AHMSA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1° DE MAYO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5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50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BARRERA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AGUILAR</a:t>
            </a: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GLORIA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288</a:t>
            </a:r>
            <a:endParaRPr sz="1050">
              <a:latin typeface="Franklin Gothic Book"/>
              <a:cs typeface="Franklin Gothic Book"/>
            </a:endParaRPr>
          </a:p>
          <a:p>
            <a:pPr marL="12700" marR="748030"/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AMISTAD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ROBLE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JOSE</a:t>
            </a: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ABRIL</a:t>
            </a: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</a:t>
            </a:r>
            <a:r>
              <a:rPr sz="105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SOLANO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3" y="1542799"/>
            <a:ext cx="133413" cy="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164" y="128855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468248" y="215328"/>
            <a:ext cx="4207509" cy="523220"/>
          </a:xfrm>
        </p:spPr>
        <p:txBody>
          <a:bodyPr/>
          <a:lstStyle/>
          <a:p>
            <a:pPr algn="ctr"/>
            <a:r>
              <a:rPr lang="es-MX" sz="1800" dirty="0">
                <a:latin typeface="Calibri" panose="020F0502020204030204" pitchFamily="34" charset="0"/>
              </a:rPr>
              <a:t>  DEPARTAMENTO</a:t>
            </a:r>
            <a:r>
              <a:rPr lang="es-MX" dirty="0" smtClean="0">
                <a:latin typeface="Calibri" panose="020F0502020204030204" pitchFamily="34" charset="0"/>
              </a:rPr>
              <a:t> DE TRANSPORTE Y VIALIDAD </a:t>
            </a:r>
            <a:br>
              <a:rPr lang="es-MX" dirty="0" smtClean="0">
                <a:latin typeface="Calibri" panose="020F0502020204030204" pitchFamily="34" charset="0"/>
              </a:rPr>
            </a:br>
            <a:r>
              <a:rPr lang="es-MX" dirty="0" smtClean="0">
                <a:latin typeface="Calibri" panose="020F0502020204030204" pitchFamily="34" charset="0"/>
              </a:rPr>
              <a:t>RUTA CARRANZA </a:t>
            </a:r>
            <a:endParaRPr lang="es-MX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762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762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9241" y="1312290"/>
            <a:ext cx="18021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b="1" u="sng" spc="-1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RECORRIDO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DESDE CALLE COPALA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1099820">
              <a:spcBef>
                <a:spcPts val="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</a:t>
            </a:r>
            <a:endParaRPr sz="1000">
              <a:latin typeface="Franklin Gothic Book"/>
              <a:cs typeface="Franklin Gothic Book"/>
            </a:endParaRPr>
          </a:p>
          <a:p>
            <a:pPr marL="12700" marR="541655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PEDREGAL</a:t>
            </a:r>
            <a:endParaRPr sz="1000">
              <a:latin typeface="Franklin Gothic Book"/>
              <a:cs typeface="Franklin Gothic Book"/>
            </a:endParaRPr>
          </a:p>
          <a:p>
            <a:pPr marL="12700" marR="807720"/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SURESTE</a:t>
            </a:r>
            <a:endParaRPr sz="1000">
              <a:latin typeface="Franklin Gothic Book"/>
              <a:cs typeface="Franklin Gothic Book"/>
            </a:endParaRPr>
          </a:p>
          <a:p>
            <a:pPr marL="12700" marR="61595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FERNANDEZ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 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REGRESO EN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8" y="912942"/>
            <a:ext cx="7317613" cy="509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2458" y="911989"/>
            <a:ext cx="204343" cy="15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063" y="1200914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16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66" y="12729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3" y="1828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DEL RIO DEPORTIVO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-774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-7747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8248" y="139131"/>
            <a:ext cx="4207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4320" algn="ctr"/>
            <a:r>
              <a:rPr spc="-20" dirty="0"/>
              <a:t>RUTA </a:t>
            </a:r>
            <a:r>
              <a:rPr spc="10" dirty="0"/>
              <a:t>DEL </a:t>
            </a:r>
            <a:r>
              <a:rPr spc="5" dirty="0"/>
              <a:t>RIO</a:t>
            </a:r>
            <a:r>
              <a:rPr spc="-100" dirty="0"/>
              <a:t> </a:t>
            </a:r>
            <a:r>
              <a:rPr spc="-10" dirty="0"/>
              <a:t>CIRCUNVALACION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2087" y="1209039"/>
            <a:ext cx="1307465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</a:t>
            </a:r>
            <a:endParaRPr sz="1000">
              <a:latin typeface="Franklin Gothic Book"/>
              <a:cs typeface="Franklin Gothic Book"/>
            </a:endParaRPr>
          </a:p>
          <a:p>
            <a:pPr marL="1270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MISPEROS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594995"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52705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</a:t>
            </a:r>
            <a:endParaRPr sz="1000">
              <a:latin typeface="Franklin Gothic Book"/>
              <a:cs typeface="Franklin Gothic Book"/>
            </a:endParaRPr>
          </a:p>
          <a:p>
            <a:pPr marL="12700" marR="24257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 FDZ.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ZÁPATA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8" y="753201"/>
            <a:ext cx="7752715" cy="533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1579" y="5931118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860" y="2993771"/>
            <a:ext cx="457200" cy="1224280"/>
          </a:xfrm>
          <a:custGeom>
            <a:avLst/>
            <a:gdLst/>
            <a:ahLst/>
            <a:cxnLst/>
            <a:rect l="l" t="t" r="r" b="b"/>
            <a:pathLst>
              <a:path w="457200" h="1224279">
                <a:moveTo>
                  <a:pt x="429643" y="23755"/>
                </a:moveTo>
                <a:lnTo>
                  <a:pt x="420045" y="31886"/>
                </a:lnTo>
                <a:lnTo>
                  <a:pt x="0" y="1219708"/>
                </a:lnTo>
                <a:lnTo>
                  <a:pt x="11937" y="1224026"/>
                </a:lnTo>
                <a:lnTo>
                  <a:pt x="431989" y="36061"/>
                </a:lnTo>
                <a:lnTo>
                  <a:pt x="429643" y="23755"/>
                </a:lnTo>
                <a:close/>
              </a:path>
              <a:path w="457200" h="1224279">
                <a:moveTo>
                  <a:pt x="439886" y="9779"/>
                </a:moveTo>
                <a:lnTo>
                  <a:pt x="427863" y="9779"/>
                </a:lnTo>
                <a:lnTo>
                  <a:pt x="439800" y="13970"/>
                </a:lnTo>
                <a:lnTo>
                  <a:pt x="431989" y="36061"/>
                </a:lnTo>
                <a:lnTo>
                  <a:pt x="444118" y="99695"/>
                </a:lnTo>
                <a:lnTo>
                  <a:pt x="444753" y="103124"/>
                </a:lnTo>
                <a:lnTo>
                  <a:pt x="448055" y="105410"/>
                </a:lnTo>
                <a:lnTo>
                  <a:pt x="455040" y="104139"/>
                </a:lnTo>
                <a:lnTo>
                  <a:pt x="457200" y="100837"/>
                </a:lnTo>
                <a:lnTo>
                  <a:pt x="456564" y="97282"/>
                </a:lnTo>
                <a:lnTo>
                  <a:pt x="439886" y="9779"/>
                </a:lnTo>
                <a:close/>
              </a:path>
              <a:path w="457200" h="1224279">
                <a:moveTo>
                  <a:pt x="438023" y="0"/>
                </a:moveTo>
                <a:lnTo>
                  <a:pt x="362457" y="64008"/>
                </a:lnTo>
                <a:lnTo>
                  <a:pt x="359790" y="66294"/>
                </a:lnTo>
                <a:lnTo>
                  <a:pt x="359410" y="70358"/>
                </a:lnTo>
                <a:lnTo>
                  <a:pt x="363981" y="75692"/>
                </a:lnTo>
                <a:lnTo>
                  <a:pt x="367918" y="75946"/>
                </a:lnTo>
                <a:lnTo>
                  <a:pt x="370586" y="73787"/>
                </a:lnTo>
                <a:lnTo>
                  <a:pt x="420045" y="31886"/>
                </a:lnTo>
                <a:lnTo>
                  <a:pt x="427863" y="9779"/>
                </a:lnTo>
                <a:lnTo>
                  <a:pt x="439886" y="9779"/>
                </a:lnTo>
                <a:lnTo>
                  <a:pt x="438023" y="0"/>
                </a:lnTo>
                <a:close/>
              </a:path>
              <a:path w="457200" h="1224279">
                <a:moveTo>
                  <a:pt x="437268" y="13081"/>
                </a:moveTo>
                <a:lnTo>
                  <a:pt x="427609" y="13081"/>
                </a:lnTo>
                <a:lnTo>
                  <a:pt x="437895" y="16763"/>
                </a:lnTo>
                <a:lnTo>
                  <a:pt x="429643" y="23755"/>
                </a:lnTo>
                <a:lnTo>
                  <a:pt x="431989" y="36061"/>
                </a:lnTo>
                <a:lnTo>
                  <a:pt x="439800" y="13970"/>
                </a:lnTo>
                <a:lnTo>
                  <a:pt x="437268" y="13081"/>
                </a:lnTo>
                <a:close/>
              </a:path>
              <a:path w="457200" h="1224279">
                <a:moveTo>
                  <a:pt x="427863" y="9779"/>
                </a:moveTo>
                <a:lnTo>
                  <a:pt x="420045" y="31886"/>
                </a:lnTo>
                <a:lnTo>
                  <a:pt x="429643" y="23755"/>
                </a:lnTo>
                <a:lnTo>
                  <a:pt x="427609" y="13081"/>
                </a:lnTo>
                <a:lnTo>
                  <a:pt x="437268" y="13081"/>
                </a:lnTo>
                <a:lnTo>
                  <a:pt x="427863" y="9779"/>
                </a:lnTo>
                <a:close/>
              </a:path>
              <a:path w="457200" h="1224279">
                <a:moveTo>
                  <a:pt x="427609" y="13081"/>
                </a:moveTo>
                <a:lnTo>
                  <a:pt x="429643" y="23755"/>
                </a:lnTo>
                <a:lnTo>
                  <a:pt x="437895" y="16763"/>
                </a:lnTo>
                <a:lnTo>
                  <a:pt x="427609" y="130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601" y="292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511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1511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158" y="1437639"/>
            <a:ext cx="136525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LAS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FUENTES</a:t>
            </a:r>
            <a:endParaRPr sz="1000">
              <a:latin typeface="Franklin Gothic Book"/>
              <a:cs typeface="Franklin Gothic Book"/>
            </a:endParaRPr>
          </a:p>
          <a:p>
            <a:pPr marL="12700" marR="59055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SOBRE BLV. MIGUEL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MADRID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66675"/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VETERANOS DE LA REV.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TECOLOTES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HIDALGO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MIRADOR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CHINAMECA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178" y="996188"/>
            <a:ext cx="7529195" cy="517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385" y="983491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3" y="2578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HIPODROMO DIRECTO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864860"/>
            <a:ext cx="7272782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8248" y="216601"/>
            <a:ext cx="4207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3050" algn="ctr"/>
            <a:r>
              <a:rPr spc="-20" dirty="0"/>
              <a:t>RUTA </a:t>
            </a:r>
            <a:r>
              <a:rPr spc="5" dirty="0"/>
              <a:t>OBRERAS </a:t>
            </a:r>
            <a:r>
              <a:rPr spc="-5" dirty="0"/>
              <a:t>-</a:t>
            </a:r>
            <a:r>
              <a:rPr spc="-60" dirty="0"/>
              <a:t> </a:t>
            </a:r>
            <a:r>
              <a:rPr dirty="0"/>
              <a:t>COLINAS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1253" y="1286509"/>
            <a:ext cx="1628139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COLINAS DE SANTIAGO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AV.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GRAL. ALFONSO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REYES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9850">
              <a:tabLst>
                <a:tab pos="1235075" algn="l"/>
              </a:tabLst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LINDA</a:t>
            </a:r>
            <a:endParaRPr sz="1000">
              <a:latin typeface="Franklin Gothic Book"/>
              <a:cs typeface="Franklin Gothic Book"/>
            </a:endParaRPr>
          </a:p>
          <a:p>
            <a:pPr marL="12700" marR="451484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SALINAS DE GORTARI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OTILIO MONTAÑO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tabLst>
                <a:tab pos="99377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LAS ESPERANZAS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CASAS NUEVAS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NT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.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>
              <a:latin typeface="Franklin Gothic Book"/>
              <a:cs typeface="Franklin Gothic Book"/>
            </a:endParaRPr>
          </a:p>
          <a:p>
            <a:pPr marL="12700" marR="133985"/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846" y="1170689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97" y="5373245"/>
            <a:ext cx="288290" cy="84455"/>
          </a:xfrm>
          <a:custGeom>
            <a:avLst/>
            <a:gdLst/>
            <a:ahLst/>
            <a:cxnLst/>
            <a:rect l="l" t="t" r="r" b="b"/>
            <a:pathLst>
              <a:path w="288289" h="84454">
                <a:moveTo>
                  <a:pt x="0" y="0"/>
                </a:moveTo>
                <a:lnTo>
                  <a:pt x="288036" y="8420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792" y="5085210"/>
            <a:ext cx="164465" cy="374015"/>
          </a:xfrm>
          <a:custGeom>
            <a:avLst/>
            <a:gdLst/>
            <a:ahLst/>
            <a:cxnLst/>
            <a:rect l="l" t="t" r="r" b="b"/>
            <a:pathLst>
              <a:path w="164465" h="374014">
                <a:moveTo>
                  <a:pt x="141615" y="17512"/>
                </a:moveTo>
                <a:lnTo>
                  <a:pt x="134303" y="23357"/>
                </a:lnTo>
                <a:lnTo>
                  <a:pt x="0" y="370459"/>
                </a:lnTo>
                <a:lnTo>
                  <a:pt x="8889" y="373888"/>
                </a:lnTo>
                <a:lnTo>
                  <a:pt x="143129" y="26951"/>
                </a:lnTo>
                <a:lnTo>
                  <a:pt x="141615" y="17512"/>
                </a:lnTo>
                <a:close/>
              </a:path>
              <a:path w="164465" h="374014">
                <a:moveTo>
                  <a:pt x="149602" y="7112"/>
                </a:moveTo>
                <a:lnTo>
                  <a:pt x="140588" y="7112"/>
                </a:lnTo>
                <a:lnTo>
                  <a:pt x="149479" y="10541"/>
                </a:lnTo>
                <a:lnTo>
                  <a:pt x="143129" y="26951"/>
                </a:lnTo>
                <a:lnTo>
                  <a:pt x="154305" y="96647"/>
                </a:lnTo>
                <a:lnTo>
                  <a:pt x="154686" y="99187"/>
                </a:lnTo>
                <a:lnTo>
                  <a:pt x="157099" y="100965"/>
                </a:lnTo>
                <a:lnTo>
                  <a:pt x="162306" y="100203"/>
                </a:lnTo>
                <a:lnTo>
                  <a:pt x="164084" y="97663"/>
                </a:lnTo>
                <a:lnTo>
                  <a:pt x="163703" y="95123"/>
                </a:lnTo>
                <a:lnTo>
                  <a:pt x="149602" y="7112"/>
                </a:lnTo>
                <a:close/>
              </a:path>
              <a:path w="164465" h="374014">
                <a:moveTo>
                  <a:pt x="148462" y="0"/>
                </a:moveTo>
                <a:lnTo>
                  <a:pt x="73152" y="60071"/>
                </a:lnTo>
                <a:lnTo>
                  <a:pt x="70992" y="61722"/>
                </a:lnTo>
                <a:lnTo>
                  <a:pt x="70738" y="64770"/>
                </a:lnTo>
                <a:lnTo>
                  <a:pt x="74040" y="68834"/>
                </a:lnTo>
                <a:lnTo>
                  <a:pt x="76962" y="69215"/>
                </a:lnTo>
                <a:lnTo>
                  <a:pt x="78993" y="67564"/>
                </a:lnTo>
                <a:lnTo>
                  <a:pt x="134303" y="23357"/>
                </a:lnTo>
                <a:lnTo>
                  <a:pt x="140588" y="7112"/>
                </a:lnTo>
                <a:lnTo>
                  <a:pt x="149602" y="7112"/>
                </a:lnTo>
                <a:lnTo>
                  <a:pt x="148462" y="0"/>
                </a:lnTo>
                <a:close/>
              </a:path>
              <a:path w="164465" h="374014">
                <a:moveTo>
                  <a:pt x="146844" y="9525"/>
                </a:moveTo>
                <a:lnTo>
                  <a:pt x="140335" y="9525"/>
                </a:lnTo>
                <a:lnTo>
                  <a:pt x="147955" y="12446"/>
                </a:lnTo>
                <a:lnTo>
                  <a:pt x="141615" y="17512"/>
                </a:lnTo>
                <a:lnTo>
                  <a:pt x="143129" y="26951"/>
                </a:lnTo>
                <a:lnTo>
                  <a:pt x="149479" y="10541"/>
                </a:lnTo>
                <a:lnTo>
                  <a:pt x="146844" y="9525"/>
                </a:lnTo>
                <a:close/>
              </a:path>
              <a:path w="164465" h="374014">
                <a:moveTo>
                  <a:pt x="140588" y="7112"/>
                </a:moveTo>
                <a:lnTo>
                  <a:pt x="134303" y="23357"/>
                </a:lnTo>
                <a:lnTo>
                  <a:pt x="141615" y="17512"/>
                </a:lnTo>
                <a:lnTo>
                  <a:pt x="140335" y="9525"/>
                </a:lnTo>
                <a:lnTo>
                  <a:pt x="146844" y="9525"/>
                </a:lnTo>
                <a:lnTo>
                  <a:pt x="140588" y="7112"/>
                </a:lnTo>
                <a:close/>
              </a:path>
              <a:path w="164465" h="374014">
                <a:moveTo>
                  <a:pt x="140335" y="9525"/>
                </a:moveTo>
                <a:lnTo>
                  <a:pt x="141615" y="17512"/>
                </a:lnTo>
                <a:lnTo>
                  <a:pt x="147955" y="12446"/>
                </a:lnTo>
                <a:lnTo>
                  <a:pt x="140335" y="95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0" y="792099"/>
                </a:moveTo>
                <a:lnTo>
                  <a:pt x="288036" y="0"/>
                </a:lnTo>
              </a:path>
            </a:pathLst>
          </a:custGeom>
          <a:ln w="9524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8103" y="4992623"/>
            <a:ext cx="152400" cy="402590"/>
          </a:xfrm>
          <a:custGeom>
            <a:avLst/>
            <a:gdLst/>
            <a:ahLst/>
            <a:cxnLst/>
            <a:rect l="l" t="t" r="r" b="b"/>
            <a:pathLst>
              <a:path w="152400" h="402589">
                <a:moveTo>
                  <a:pt x="152400" y="0"/>
                </a:moveTo>
                <a:lnTo>
                  <a:pt x="0" y="402209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43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288035" y="0"/>
                </a:moveTo>
                <a:lnTo>
                  <a:pt x="0" y="792099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503" y="4992626"/>
            <a:ext cx="205740" cy="48895"/>
          </a:xfrm>
          <a:custGeom>
            <a:avLst/>
            <a:gdLst/>
            <a:ahLst/>
            <a:cxnLst/>
            <a:rect l="l" t="t" r="r" b="b"/>
            <a:pathLst>
              <a:path w="205740" h="48895">
                <a:moveTo>
                  <a:pt x="0" y="0"/>
                </a:moveTo>
                <a:lnTo>
                  <a:pt x="205740" y="48387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3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749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61" y="1361439"/>
            <a:ext cx="1252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FLORES</a:t>
            </a:r>
            <a:endParaRPr sz="1000">
              <a:latin typeface="Franklin Gothic Book"/>
              <a:cs typeface="Franklin Gothic Book"/>
            </a:endParaRPr>
          </a:p>
          <a:p>
            <a:pPr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/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12700" marR="5080"/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ELISEO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SAN 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 SOLANO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CARLOS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REVOLUCION</a:t>
            </a:r>
            <a:endParaRPr sz="1000">
              <a:latin typeface="Franklin Gothic Book"/>
              <a:cs typeface="Franklin Gothic Book"/>
            </a:endParaRPr>
          </a:p>
          <a:p>
            <a:pPr marL="12700" marR="273050"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CREACION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9" y="911644"/>
            <a:ext cx="7632827" cy="527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659" y="2809747"/>
            <a:ext cx="241426" cy="16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3" y="1816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GUERRERO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399</Words>
  <Application>Microsoft Office PowerPoint</Application>
  <PresentationFormat>Carta (216 x 279 mm)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Office Theme</vt:lpstr>
      <vt:lpstr>RUTAS DE TRANSPORTE  URBANO   Enero a Marzo 2024</vt:lpstr>
      <vt:lpstr>Presentación de PowerPoint</vt:lpstr>
      <vt:lpstr>Presentación de PowerPoint</vt:lpstr>
      <vt:lpstr>  DEPARTAMENTO DE TRANSPORTE Y VIALIDAD  RUTA CARRANZA </vt:lpstr>
      <vt:lpstr>Presentación de PowerPoint</vt:lpstr>
      <vt:lpstr>DEPARTAMENTO DE TRANSPORTE Y VIALIDAD RUTA DEL RIO CIRCUNVALACION</vt:lpstr>
      <vt:lpstr>Presentación de PowerPoint</vt:lpstr>
      <vt:lpstr>DEPARTAMENTO DE TRANSPORTE Y VIALIDAD RUTA OBRERAS - COLINAS</vt:lpstr>
      <vt:lpstr>Presentación de PowerPoint</vt:lpstr>
      <vt:lpstr>Presentación de PowerPoint</vt:lpstr>
      <vt:lpstr>TARIFAS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Itzel</cp:lastModifiedBy>
  <cp:revision>24</cp:revision>
  <cp:lastPrinted>2023-03-09T19:20:53Z</cp:lastPrinted>
  <dcterms:created xsi:type="dcterms:W3CDTF">2022-04-05T20:59:53Z</dcterms:created>
  <dcterms:modified xsi:type="dcterms:W3CDTF">2024-04-03T16:00:16Z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